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7"/>
  </p:notesMasterIdLst>
  <p:handoutMasterIdLst>
    <p:handoutMasterId r:id="rId8"/>
  </p:handoutMasterIdLst>
  <p:sldIdLst>
    <p:sldId id="304" r:id="rId2"/>
    <p:sldId id="311" r:id="rId3"/>
    <p:sldId id="307" r:id="rId4"/>
    <p:sldId id="312" r:id="rId5"/>
    <p:sldId id="310" r:id="rId6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EAEAEA"/>
    <a:srgbClr val="3366CC"/>
    <a:srgbClr val="FFFF99"/>
    <a:srgbClr val="CC3300"/>
    <a:srgbClr val="005C8B"/>
    <a:srgbClr val="00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30" autoAdjust="0"/>
    <p:restoredTop sz="94634" autoAdjust="0"/>
  </p:normalViewPr>
  <p:slideViewPr>
    <p:cSldViewPr snapToGrid="0">
      <p:cViewPr varScale="1">
        <p:scale>
          <a:sx n="130" d="100"/>
          <a:sy n="130" d="100"/>
        </p:scale>
        <p:origin x="-18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6DBB3B-F816-4004-92DD-4A6E596F1F34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11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EC1857-1BDE-4D05-AF82-DA475E88F57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YYMMDD Client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6F1DBC-C60F-4736-BCAC-7D781F8AACA3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41463" y="1639888"/>
            <a:ext cx="6113979" cy="3886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15F1C4-1795-4652-9FD3-56CED5C6391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70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95975" y="1297172"/>
            <a:ext cx="1809750" cy="49094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297172"/>
            <a:ext cx="5276850" cy="49094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5A3DC-B48B-46B1-B384-BB050C4CD971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69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FA480D-AC66-4AFA-850E-E3A2AE50603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0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905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905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A273A-EB8B-4FA8-A7C8-0A9E63D190B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65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88298" y="1639888"/>
            <a:ext cx="300513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835" y="1639888"/>
            <a:ext cx="3005138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C307C-6EA6-4D25-8240-211694D9C2E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3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5193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5193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081477" y="1535113"/>
            <a:ext cx="3520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081477" y="2174875"/>
            <a:ext cx="35207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6CCC6-AB0B-4605-A06B-DB83BB4E3CF5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AD49D3-7BFD-419B-A73A-7F44CA91DAA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30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9B068-44CE-4660-B804-8567200ED66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4466" y="1414130"/>
            <a:ext cx="4880300" cy="47120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009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8FA2E-BE6D-4BAE-8E56-BC6C47CB93B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6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4012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6E820-5EC4-4403-B3A2-3F4C823086E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6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1463" y="1639888"/>
            <a:ext cx="61547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78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663" y="63341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GB" dirty="0"/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484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5ED3A617-5158-42E2-AF60-CD3DB3C6197E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7867" name="Rectangle 43"/>
          <p:cNvSpPr>
            <a:spLocks noChangeArrowheads="1"/>
          </p:cNvSpPr>
          <p:nvPr/>
        </p:nvSpPr>
        <p:spPr bwMode="auto">
          <a:xfrm>
            <a:off x="304800" y="0"/>
            <a:ext cx="8839200" cy="1219200"/>
          </a:xfrm>
          <a:prstGeom prst="rect">
            <a:avLst/>
          </a:prstGeom>
          <a:solidFill>
            <a:srgbClr val="D1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7872" name="Rectangle 48"/>
          <p:cNvSpPr>
            <a:spLocks noChangeArrowheads="1"/>
          </p:cNvSpPr>
          <p:nvPr/>
        </p:nvSpPr>
        <p:spPr bwMode="auto">
          <a:xfrm>
            <a:off x="1562100" y="958850"/>
            <a:ext cx="7505700" cy="260350"/>
          </a:xfrm>
          <a:prstGeom prst="rect">
            <a:avLst/>
          </a:prstGeom>
          <a:gradFill rotWithShape="0">
            <a:gsLst>
              <a:gs pos="0">
                <a:srgbClr val="008FD5"/>
              </a:gs>
              <a:gs pos="100000">
                <a:srgbClr val="D1D1D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sz="2400" dirty="0">
              <a:latin typeface="Times"/>
            </a:endParaRPr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>
            <a:off x="0" y="962025"/>
            <a:ext cx="9144000" cy="0"/>
          </a:xfrm>
          <a:prstGeom prst="line">
            <a:avLst/>
          </a:prstGeom>
          <a:noFill/>
          <a:ln w="10160">
            <a:solidFill>
              <a:srgbClr val="00A9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77870" name="Picture 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108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75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9525"/>
            <a:ext cx="7239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7877" name="Text Box 53"/>
          <p:cNvSpPr txBox="1">
            <a:spLocks noChangeArrowheads="1"/>
          </p:cNvSpPr>
          <p:nvPr/>
        </p:nvSpPr>
        <p:spPr bwMode="auto">
          <a:xfrm>
            <a:off x="1562100" y="981075"/>
            <a:ext cx="5305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900" b="1" dirty="0">
                <a:solidFill>
                  <a:schemeClr val="bg1"/>
                </a:solidFill>
              </a:rPr>
              <a:t>DIN Deutsches</a:t>
            </a:r>
            <a:r>
              <a:rPr lang="de-DE" sz="700" b="1" dirty="0">
                <a:solidFill>
                  <a:schemeClr val="bg1"/>
                </a:solidFill>
              </a:rPr>
              <a:t> </a:t>
            </a:r>
            <a:r>
              <a:rPr lang="de-DE" sz="900" b="1" dirty="0">
                <a:solidFill>
                  <a:schemeClr val="bg1"/>
                </a:solidFill>
              </a:rPr>
              <a:t>Institut für Normung e. V.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 rot="16200000">
            <a:off x="7419182" y="4859744"/>
            <a:ext cx="3208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© 2011 DIN e. V</a:t>
            </a:r>
            <a:r>
              <a:rPr lang="de-DE" sz="900" dirty="0" smtClean="0"/>
              <a:t>. Stand: 2012-04-20</a:t>
            </a:r>
          </a:p>
          <a:p>
            <a:pPr eaLnBrk="0" hangingPunct="0"/>
            <a:endParaRPr lang="de-DE" sz="900" dirty="0"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92175" indent="-176213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252538" indent="-176213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619250" indent="-187325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076450" indent="-187325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533650" indent="-187325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990850" indent="-187325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448050" indent="-187325" algn="l" rtl="0" eaLnBrk="1" fontAlgn="base" hangingPunct="1">
        <a:spcBef>
          <a:spcPct val="20000"/>
        </a:spcBef>
        <a:spcAft>
          <a:spcPct val="0"/>
        </a:spcAft>
        <a:buClr>
          <a:srgbClr val="0075B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mpcportal/4581962986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velink-registration@din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livelink-help@din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1" y="1273914"/>
            <a:ext cx="7303623" cy="50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57694-2A56-49F1-B6DB-122125F9FADF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52591" name="Rectangle 1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14031" y="1273914"/>
            <a:ext cx="6990940" cy="17969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sz="3600" b="1" dirty="0" smtClean="0">
                <a:solidFill>
                  <a:schemeClr val="accent3">
                    <a:lumMod val="95000"/>
                  </a:schemeClr>
                </a:solidFill>
                <a:latin typeface="+mj-lt"/>
              </a:rPr>
              <a:t>Access to DIN-Livelink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3">
                    <a:lumMod val="95000"/>
                  </a:schemeClr>
                </a:solidFill>
                <a:latin typeface="+mj-lt"/>
              </a:rPr>
              <a:t>Fast and easy</a:t>
            </a:r>
            <a:endParaRPr lang="en-GB" sz="2800" b="1" dirty="0">
              <a:solidFill>
                <a:schemeClr val="accent3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47675" y="4937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sz="2400" b="1">
              <a:solidFill>
                <a:srgbClr val="008FD5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74662" y="6359507"/>
            <a:ext cx="7273441" cy="450868"/>
          </a:xfrm>
        </p:spPr>
        <p:txBody>
          <a:bodyPr/>
          <a:lstStyle/>
          <a:p>
            <a:r>
              <a:rPr lang="en-GB" dirty="0" err="1" smtClean="0"/>
              <a:t>Bild</a:t>
            </a:r>
            <a:r>
              <a:rPr lang="en-GB" dirty="0" smtClean="0"/>
              <a:t>/Photo: umpcportal.com, Steve Paine; Baby Sees The </a:t>
            </a:r>
            <a:r>
              <a:rPr lang="en-GB" dirty="0" err="1" smtClean="0"/>
              <a:t>iPad</a:t>
            </a:r>
            <a:r>
              <a:rPr lang="en-GB" dirty="0" smtClean="0"/>
              <a:t> Magic, </a:t>
            </a:r>
            <a:r>
              <a:rPr lang="en-US" i="1" u="sng" dirty="0">
                <a:hlinkClick r:id="rId3"/>
              </a:rPr>
              <a:t>Flickr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DIN-Livelink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1566985" y="1522074"/>
            <a:ext cx="6067513" cy="388620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de-DE" sz="2000" b="1" kern="1200" dirty="0" err="1" smtClean="0">
                <a:latin typeface="Arial" charset="0"/>
              </a:rPr>
              <a:t>Gaining</a:t>
            </a:r>
            <a:r>
              <a:rPr lang="de-DE" sz="2000" b="1" kern="1200" dirty="0" smtClean="0">
                <a:latin typeface="Arial" charset="0"/>
              </a:rPr>
              <a:t> </a:t>
            </a:r>
            <a:r>
              <a:rPr lang="de-DE" sz="2000" b="1" kern="1200" dirty="0" err="1">
                <a:latin typeface="Arial" charset="0"/>
              </a:rPr>
              <a:t>access</a:t>
            </a:r>
            <a:r>
              <a:rPr lang="de-DE" sz="2000" b="1" kern="1200" dirty="0">
                <a:latin typeface="Arial" charset="0"/>
              </a:rPr>
              <a:t> </a:t>
            </a:r>
            <a:r>
              <a:rPr lang="de-DE" sz="2000" b="1" kern="1200" dirty="0" err="1">
                <a:latin typeface="Arial" charset="0"/>
              </a:rPr>
              <a:t>to</a:t>
            </a:r>
            <a:r>
              <a:rPr lang="de-DE" sz="2000" b="1" kern="1200" dirty="0">
                <a:latin typeface="Arial" charset="0"/>
              </a:rPr>
              <a:t> </a:t>
            </a:r>
            <a:r>
              <a:rPr lang="de-DE" sz="2000" b="1" kern="1200" dirty="0" smtClean="0">
                <a:latin typeface="Arial" charset="0"/>
              </a:rPr>
              <a:t>DIN-Livelink</a:t>
            </a:r>
            <a:endParaRPr lang="de-DE" sz="2000" b="1" kern="1200" dirty="0">
              <a:latin typeface="Arial" charset="0"/>
            </a:endParaRPr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de-DE" sz="2000" b="1" kern="1200" dirty="0">
              <a:solidFill>
                <a:srgbClr val="0075B0"/>
              </a:solidFill>
              <a:latin typeface="Arial" charset="0"/>
            </a:endParaRPr>
          </a:p>
          <a:p>
            <a:pPr marL="285750" lvl="0" indent="-285750" eaLnBrk="0" hangingPunct="0">
              <a:lnSpc>
                <a:spcPct val="11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registered in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Global Directory (ISO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CEN)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participate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in 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an ISO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or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CEN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committee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run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on DIN-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Livelink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.</a:t>
            </a:r>
            <a:br>
              <a:rPr lang="de-DE" sz="1600" kern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Registration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done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National Body (e.g. AFNOR, JISC etc.) </a:t>
            </a: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eaLnBrk="0" hangingPunct="0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eaLnBrk="0" hangingPunct="0">
              <a:lnSpc>
                <a:spcPct val="11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sent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an E-Mail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that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includes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a link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DIN Data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protection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declaration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sender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livelink-registration@din.de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subject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: Data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protection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Declaration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DIN-Livelink). </a:t>
            </a: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eaLnBrk="0" hangingPunct="0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eaLnBrk="0" hangingPunct="0">
              <a:lnSpc>
                <a:spcPct val="11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clicks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link,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reads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accepts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DIN Data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protection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declaration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electronically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 eaLnBrk="0" hangingPunct="0">
              <a:lnSpc>
                <a:spcPct val="110000"/>
              </a:lnSpc>
              <a:spcBef>
                <a:spcPct val="0"/>
              </a:spcBef>
              <a:buClrTx/>
              <a:buNone/>
            </a:pP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eaLnBrk="0" hangingPunct="0">
              <a:lnSpc>
                <a:spcPct val="110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user‘s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access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details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DIN-Livelink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>
                <a:solidFill>
                  <a:srgbClr val="000000"/>
                </a:solidFill>
                <a:latin typeface="Arial" charset="0"/>
              </a:rPr>
              <a:t>sent</a:t>
            </a:r>
            <a:r>
              <a:rPr lang="de-DE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him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600" kern="1200" dirty="0" err="1" smtClean="0">
                <a:solidFill>
                  <a:srgbClr val="000000"/>
                </a:solidFill>
                <a:latin typeface="Arial" charset="0"/>
              </a:rPr>
              <a:t>automatically</a:t>
            </a:r>
            <a:r>
              <a:rPr lang="de-DE" sz="1600" kern="12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DE" sz="1600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9B068-44CE-4660-B804-8567200ED66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5" y="5459875"/>
            <a:ext cx="842523" cy="6773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8" y="2140628"/>
            <a:ext cx="929700" cy="5280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5" y="3574946"/>
            <a:ext cx="644406" cy="644406"/>
          </a:xfrm>
          <a:prstGeom prst="rect">
            <a:avLst/>
          </a:prstGeom>
        </p:spPr>
      </p:pic>
      <p:pic>
        <p:nvPicPr>
          <p:cNvPr id="9" name="Picture 8" descr="C:\Programme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8" y="4571098"/>
            <a:ext cx="651933" cy="6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DIN Data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declaration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50401" y="1357876"/>
            <a:ext cx="6806631" cy="4718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DIN Data protection declaration is similar to the ISO and CEN </a:t>
            </a:r>
            <a:r>
              <a:rPr lang="en-US" dirty="0" smtClean="0"/>
              <a:t>declaration and must </a:t>
            </a:r>
            <a:r>
              <a:rPr lang="en-US" dirty="0"/>
              <a:t>be accepted before any user can access </a:t>
            </a:r>
            <a:r>
              <a:rPr lang="en-US" dirty="0" smtClean="0"/>
              <a:t>DIN-Livelink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participant</a:t>
            </a:r>
            <a:r>
              <a:rPr lang="de-DE" dirty="0" smtClean="0"/>
              <a:t> e</a:t>
            </a:r>
            <a:r>
              <a:rPr lang="en-US" dirty="0" err="1" smtClean="0"/>
              <a:t>ssentially</a:t>
            </a:r>
            <a:r>
              <a:rPr lang="en-US" dirty="0" smtClean="0"/>
              <a:t> </a:t>
            </a:r>
            <a:r>
              <a:rPr lang="de-DE" dirty="0" err="1" smtClean="0"/>
              <a:t>undertakes</a:t>
            </a:r>
            <a:endParaRPr lang="de-DE" dirty="0" smtClean="0"/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</a:t>
            </a:r>
            <a:r>
              <a:rPr lang="de-DE" dirty="0" err="1" smtClean="0"/>
              <a:t>solely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/>
              <a:t>;</a:t>
            </a:r>
            <a:endParaRPr lang="de-DE" dirty="0" smtClean="0"/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desist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exploiting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purposes</a:t>
            </a:r>
            <a:r>
              <a:rPr lang="de-DE" dirty="0" smtClean="0"/>
              <a:t>;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DIN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governmental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copyright</a:t>
            </a:r>
            <a:r>
              <a:rPr lang="de-DE" dirty="0" smtClean="0"/>
              <a:t> </a:t>
            </a:r>
            <a:r>
              <a:rPr lang="de-DE" dirty="0" err="1" smtClean="0"/>
              <a:t>rules</a:t>
            </a:r>
            <a:r>
              <a:rPr lang="de-DE" dirty="0" smtClean="0"/>
              <a:t>;</a:t>
            </a:r>
          </a:p>
          <a:p>
            <a:pPr lvl="1"/>
            <a:r>
              <a:rPr lang="de-DE" dirty="0"/>
              <a:t>n</a:t>
            </a:r>
            <a:r>
              <a:rPr lang="de-DE" dirty="0" smtClean="0"/>
              <a:t>ot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unauthorized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/>
              <a:t>.</a:t>
            </a:r>
            <a:endParaRPr lang="de-DE" dirty="0" smtClean="0"/>
          </a:p>
          <a:p>
            <a:pPr marL="360362" lvl="1" indent="0">
              <a:buNone/>
            </a:pP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participant</a:t>
            </a:r>
            <a:r>
              <a:rPr lang="de-DE" dirty="0" smtClean="0"/>
              <a:t> </a:t>
            </a:r>
            <a:r>
              <a:rPr lang="de-DE" dirty="0" err="1" smtClean="0"/>
              <a:t>agrees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/her personal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committees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he/</a:t>
            </a:r>
            <a:r>
              <a:rPr lang="de-DE" dirty="0" err="1" smtClean="0"/>
              <a:t>she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delegated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E9B068-44CE-4660-B804-8567200ED66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2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Accepting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DIN Data </a:t>
            </a:r>
            <a:r>
              <a:rPr lang="de-DE" dirty="0" err="1"/>
              <a:t>p</a:t>
            </a:r>
            <a:r>
              <a:rPr lang="de-DE" dirty="0" err="1" smtClean="0"/>
              <a:t>rotection</a:t>
            </a:r>
            <a:r>
              <a:rPr lang="de-DE" dirty="0" smtClean="0"/>
              <a:t> </a:t>
            </a:r>
            <a:r>
              <a:rPr lang="de-DE" dirty="0" err="1" smtClean="0"/>
              <a:t>declaration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0841" y="1323693"/>
            <a:ext cx="6154737" cy="4564359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Email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DIN Data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declaration</a:t>
            </a: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link in </a:t>
            </a:r>
            <a:r>
              <a:rPr lang="de-DE" dirty="0" err="1" smtClean="0"/>
              <a:t>the</a:t>
            </a:r>
            <a:r>
              <a:rPr lang="de-DE" dirty="0" smtClean="0"/>
              <a:t> email.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de-DE" dirty="0" smtClean="0"/>
              <a:t>The </a:t>
            </a:r>
            <a:r>
              <a:rPr lang="de-DE" dirty="0"/>
              <a:t>link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DIN Data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declaration</a:t>
            </a:r>
            <a:r>
              <a:rPr lang="de-DE" dirty="0" smtClean="0"/>
              <a:t>.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click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„Yes“ box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accept</a:t>
            </a:r>
            <a:r>
              <a:rPr lang="de-DE" dirty="0"/>
              <a:t>.</a:t>
            </a: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de-DE" dirty="0" err="1" smtClean="0"/>
              <a:t>Done</a:t>
            </a:r>
            <a:r>
              <a:rPr lang="de-DE" dirty="0" smtClean="0"/>
              <a:t>! </a:t>
            </a:r>
            <a:r>
              <a:rPr lang="de-DE" dirty="0"/>
              <a:t>The email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password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sent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immediately</a:t>
            </a:r>
            <a:r>
              <a:rPr lang="de-DE" dirty="0" smtClean="0"/>
              <a:t>.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ClrTx/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A480D-AC66-4AFA-850E-E3A2AE50603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1" y="2051617"/>
            <a:ext cx="5881133" cy="1870902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 bwMode="auto">
          <a:xfrm>
            <a:off x="3819969" y="1976049"/>
            <a:ext cx="256374" cy="1425177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feil nach rechts 8"/>
          <p:cNvSpPr/>
          <p:nvPr/>
        </p:nvSpPr>
        <p:spPr bwMode="auto">
          <a:xfrm>
            <a:off x="1216228" y="4800721"/>
            <a:ext cx="428139" cy="32474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88" y="4848806"/>
            <a:ext cx="5967467" cy="28509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736521" y="3151163"/>
            <a:ext cx="619817" cy="91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DIN-Livelink - 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have questions or technical problems, please contact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/>
              <a:t>Monday</a:t>
            </a:r>
            <a:r>
              <a:rPr lang="de-DE" dirty="0"/>
              <a:t> – </a:t>
            </a:r>
            <a:r>
              <a:rPr lang="de-DE" dirty="0" err="1"/>
              <a:t>Friday</a:t>
            </a:r>
            <a:r>
              <a:rPr lang="de-DE" dirty="0"/>
              <a:t> / 7 a.m. – 6 p.m</a:t>
            </a:r>
            <a:r>
              <a:rPr lang="de-DE" dirty="0" smtClean="0"/>
              <a:t>. CET)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+49 30 </a:t>
            </a:r>
            <a:r>
              <a:rPr lang="de-DE" dirty="0" smtClean="0"/>
              <a:t>2601-3003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livelink-help@din.de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A480D-AC66-4AFA-850E-E3A2AE50603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2" y="2737255"/>
            <a:ext cx="692415" cy="6770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4" y="3962043"/>
            <a:ext cx="857250" cy="3429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" y="1603804"/>
            <a:ext cx="775397" cy="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N_Office_2010">
  <a:themeElements>
    <a:clrScheme name="DIN 1">
      <a:dk1>
        <a:srgbClr val="000000"/>
      </a:dk1>
      <a:lt1>
        <a:srgbClr val="FFFFFF"/>
      </a:lt1>
      <a:dk2>
        <a:srgbClr val="008FD5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N 1">
        <a:dk1>
          <a:srgbClr val="000000"/>
        </a:dk1>
        <a:lt1>
          <a:srgbClr val="FFFFFF"/>
        </a:lt1>
        <a:dk2>
          <a:srgbClr val="008FD5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DIN_Office_2010</Template>
  <TotalTime>0</TotalTime>
  <Words>252</Words>
  <Application>Microsoft Office PowerPoint</Application>
  <PresentationFormat>Bildschirmpräsentation (4:3)</PresentationFormat>
  <Paragraphs>54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DIN_Office_2010</vt:lpstr>
      <vt:lpstr>PowerPoint-Präsentation</vt:lpstr>
      <vt:lpstr>Access to DIN-Livelink</vt:lpstr>
      <vt:lpstr>DIN Data protection declaration</vt:lpstr>
      <vt:lpstr>Accepting the DIN Data protection declaration</vt:lpstr>
      <vt:lpstr>DIN-Livelink - Support</vt:lpstr>
    </vt:vector>
  </TitlesOfParts>
  <Manager>Dr. Thomas Gutschlag</Manager>
  <Company>DIN-Gruppe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Livelink-Zugang</dc:title>
  <dc:subject>Neuerstellung Farbschema, Oktober 2005</dc:subject>
  <dc:creator>Altmann, Claudia</dc:creator>
  <cp:lastModifiedBy>Lamm, Andreas</cp:lastModifiedBy>
  <cp:revision>97</cp:revision>
  <cp:lastPrinted>2012-01-04T07:36:21Z</cp:lastPrinted>
  <dcterms:created xsi:type="dcterms:W3CDTF">2011-12-14T14:16:03Z</dcterms:created>
  <dcterms:modified xsi:type="dcterms:W3CDTF">2012-08-29T09:08:50Z</dcterms:modified>
</cp:coreProperties>
</file>